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7" r:id="rId4"/>
    <p:sldId id="272" r:id="rId5"/>
    <p:sldId id="266" r:id="rId6"/>
    <p:sldId id="275" r:id="rId7"/>
    <p:sldId id="278" r:id="rId8"/>
    <p:sldId id="276" r:id="rId9"/>
    <p:sldId id="279" r:id="rId10"/>
    <p:sldId id="277" r:id="rId11"/>
    <p:sldId id="280" r:id="rId12"/>
    <p:sldId id="281" r:id="rId13"/>
    <p:sldId id="274" r:id="rId14"/>
    <p:sldId id="282" r:id="rId15"/>
    <p:sldId id="283" r:id="rId16"/>
    <p:sldId id="284" r:id="rId17"/>
    <p:sldId id="285" r:id="rId18"/>
    <p:sldId id="286" r:id="rId19"/>
    <p:sldId id="287" r:id="rId20"/>
    <p:sldId id="269" r:id="rId21"/>
    <p:sldId id="270" r:id="rId22"/>
    <p:sldId id="271" r:id="rId23"/>
    <p:sldId id="288" r:id="rId24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/>
    <p:restoredTop sz="94710"/>
  </p:normalViewPr>
  <p:slideViewPr>
    <p:cSldViewPr snapToGrid="0">
      <p:cViewPr varScale="1">
        <p:scale>
          <a:sx n="150" d="100"/>
          <a:sy n="150" d="100"/>
        </p:scale>
        <p:origin x="6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42.35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9,'214'13,"6"0,-190-13,-8 1,-1-1,1-1,-1-1,38-9,-43 8,1 0,-1 1,24 0,4 0,114 1,-105 3,52-4,-92-3,-9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9:37.33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0,'1108'0'0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9:40.7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0,'1207'0'0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9:43.4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 0,'1383'-100'0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45.2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18,'732'0,"-614"-9,46 0,-111 9,-45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48.5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0,'1173'18'0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51.3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0,'14'1,"0"1,-1 0,25 7,-24-5,-1-1,2-1,25 2,1060-4,-1092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9,'117'9,"80"-6,167-6,-36-6,-327 9,0 0,1 0,-1 0,1 0,-1 0,0 0,1-1,-1 1,0 0,1-1,-1 1,0-1,0 1,2-2,1-2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04.1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1,'1173'0,"-1165"0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06.7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0,'1226'35'0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6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62,'231'-18,"10"1,27-1,-99 9,24 9,-185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19:45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0,'1209'-26'0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18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1,'1218'0,"-1211"0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21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29,'415'-15,"159"10,-311 7,-263-1,1-1,-1 0,0 0,0 0,0 0,1 0,-1 0,0 0,0 0,1 0,-1 0,0 0,0 1,0-1,1 0,-1 0,0-1,0 1,1 0,-1 0,0 0,0 0,1 0,-1 0,0 0,0 0,0 0,1 0,-1 0,0-1,0 1,0 0,0 0,1 0,-1 0,0-1,0 1,0 0,0 0,0 0,0-1,1 1,-1 0,0 0,0-1,0 1,0 0,0 0,0 0,0-1,0 1,0 0,0 0,0-1,0 1,0 0,0 0,0 0,0-1,-1 1,1 0,-2-4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0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0,'1041'-18'0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3.4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0,'1164'-9'0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36.1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 0,'1208'-36'0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1:56.0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 0,'1068'-9'0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1:59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38,'488'-8,"-259"-1,-141 6,-52 2,63-8,-64 5,0 1,59 4,-33 0,-53-1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02.2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1,'1261'0,"-1253"0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17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18,'611'0,"-494"-9,91 0,-84 9,-117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19.2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0,'1199'-18'0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19:50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19,'96'2,"101"-4,-12-7,355-1,-349 12,-103 16,-80-18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2:22.1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0,'1332'-18'0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46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18,'1183'0,"-1078"-9,-92 4,-9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0,'1024'0,"-1017"0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2:53.4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28,'830'0,"-619"-9,-78 9,-133 0,1 0,-1 0,1 0,-1 0,1 0,0 0,-1 0,1-1,-1 1,1 0,-1 0,1 0,-1-1,1 1,-1 0,1-1,-1 1,1 0,-1-1,0 1,1 0,-1-1,0 1,1-1,-1 1,0-1,1 1,-1-1,0 1,0-1,0 1,1-1,-1 1,0-1,0 1,0-1,0 0,0 0,-1-3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5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0,'1253'0,"-1245"0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08.7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1,'891'0,"-794"9,-53-1,-37-7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11.3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0,'1217'27'0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27.9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1,'1032'0,"-1025"0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30.2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4,'1191'0,"-1175"-1,-10-1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33.0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0,'1217'0'0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03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 0,'1067'-35'0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3:47.3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0,'1076'0'0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2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18,'137'1,"142"-3,81-6,-155-1,14 9,-212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3:56.7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64,'33'0,"11"1,1-2,75-12,-93 9,0 2,42 0,-41 2,-1 0,44-8,72-11,-113 14,0 3,35 0,14-1,173 0,-133 5,-82 4,-31-4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1.5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25,'1059'-9,"-1058"10,0-1,0 0,0 0,0 0,0 0,0 0,0 0,0-1,0 1,0 0,0 0,0-1,0 1,0-1,0 1,0-1,-1 1,1-1,0 1,0-1,0 0,-1 1,1-1,0 0,0-1,1-3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4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0,'188'10,"-42"-1,677-1,-772-8,-43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18.1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24,'171'1,"177"-3,7-6,-158-1,-132 10,69-2,-123-2,-9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28.6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27,'101'1,"105"-2,-37-8,-113 1,-38 4,-1 2,28-2,349 5,-387-1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1.0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0,'1191'17'0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4:34.3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0,'1253'0'0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3.9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27,'679'-17,"-523"8,103 9,-252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09.7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18,'125'2,"131"-4,-194-7,24 0,690 9,-768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6.4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1,'836'8,"-755"1,3 0,-10-8,51-2,-112-4,-10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48.9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0,'1121'0,"-989"9,-124-9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4:58.5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1,'1050'0,"-1042"0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2.6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41,'307'-8,"-214"5,-63 3,0-1,-1-1,1-1,34-10,-40 9,0 1,-1 1,1 0,0 2,28 3,15 0,277-3,-336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05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30,'182'2,"190"-4,-261-11,-79 7,0 2,34 0,419 5,-470-3,-9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0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0,'1050'18'0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22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0,'1226'0,"-1218"0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5:25.4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0,'1261'0'0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3.7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50,'300'9,"-11"-25,-154 0,-9-2,-87 14,0 1,0 2,41 3,3 1,-76-3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36.1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0,'258'22,"-175"-11,103 1,461-13,-639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13.0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0,'1226'0'0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0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9,'475'9,"-187"-18,-82 0,96 9,-295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48.1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9,'1041'0,"-1040"0,0 1,0-1,1 0,-1 0,0-1,1 1,-1 0,1 0,-1-1,0 1,0 0,1-1,-1 1,0-1,2-1,1-2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0.3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22,'199'2,"205"-5,173-14,-559 15,-12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5:56.41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13,'704'0,"-472"-9,-110 11,126-5,-241 2,-1-1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13.8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 0,'988'-27'0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17.4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27,'184'2,"189"-4,-300-7,21 0,154 1,-82 7,-158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21.8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0,'1243'-44'0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29.7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9,'1015'0,"-1014"0,1 1,-1-1,1 0,-1-1,0 1,1 0,-1 0,0-1,1 1,-1 0,0-1,0 1,1-1,0-1,2-2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33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22,'605'-9,"-53"0,-536 8,-10-1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36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0,'1279'0'0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2.0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1,'793'8,"-519"-8,-266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45.1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0,'408'9,"257"-9,-661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6:48.4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0,'1156'9'0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6:51.4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25,'1271'0,"-1270"1,0-1,1 0,-1 0,0 0,1 0,-1 0,0 0,1-1,-1 1,0 0,0-1,1 1,-1-1,0 1,0-1,0 1,1-1,-1 0,0 0,0 0,0 1,0-1,0 0,-1 0,1 0,0-1,0 1,-1 0,2-2,-1-3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13:20:24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0,'971'0,"-898"9,4 0,20-9,-90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13:20:27.7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0,'1252'0'0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BC30-588D-BE7F-BDD4-86CA45C97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201D-710C-72A4-3085-79739AED7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67A7-159C-2F01-8A15-F46E09F07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44CC-B86A-B3D7-2740-F9FA3286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26671-8989-C98C-2396-A6B21BFF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759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4206-6B11-87BF-B652-2B468F06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BF33B-963A-5F59-8523-D28E4308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4B3A-C46B-7FC2-98C1-8966A43A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CDB32-6A2D-A2A9-27B9-89453E14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170-5921-8D40-6152-BAAFF2B7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68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BF10E-11C4-A15B-30BB-16C4C107D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B1DE3-98C0-69FD-842A-F37998D23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1D80-862A-6A19-58B1-4A1F814A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3495-4908-0AE9-6EBE-DA3A51DD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9430-F915-E76F-8EC2-33FA43C1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05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12B5-6074-ABA1-8EAC-0A243BC0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E57C-D3A0-474A-23A9-9A8C666F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A262-E80A-DD3F-AEDD-6F732BA2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FC81-9274-23AD-2811-92B39414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A81AE-5138-5609-0844-754501B5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19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EDD1-4A9A-28B9-C4AF-1BE37608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4379A-92EC-B25A-CF38-E8706D7A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084E-7BDA-69DA-99CA-DF949FFB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F234D-6C68-C3A2-5406-D3FBC119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15B9-EB5F-551E-A230-3C8B33DA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099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B082-C8C6-9614-39B2-1BA65206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DD61-F728-BE39-AF42-BEBCDB2F2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E511D-9C52-B7D6-B5D8-26F107FBA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C9567-72B5-0F68-353B-FD9077EE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F3743-499D-7447-F176-A65E2DC3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1636-592C-C3D8-E4AC-6680D45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96946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A332-C4BF-C730-09D7-06160C5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F46CC-61F2-153F-6EE0-A748AC83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18C92-AA82-C8E5-294E-A5C01524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3D698-33D6-B80D-3417-156A99F47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427F0-D9E4-0D6B-0ADB-6ECFD4699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EAEE5F-3FC2-33CB-86A1-45EABCE4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E58F0-BFDA-5642-D2DE-288E397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10CFAA-7007-EFF6-3252-B5CBC02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96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CA06-7039-EA7C-9B85-387213A5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357E-5FB6-2B14-5035-F7B1F28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84EF-3262-90F1-BC71-E4823B17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673C2-35D2-5D50-E75A-46C20EA4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4283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2D767-4DC9-A931-3ABD-CA3236CF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B54F9-A88D-C47B-4AC5-AA8F7EAE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7960-FD73-9182-592A-B5D36E8B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34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2A-0BC5-D108-CE74-1B0DEC1E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4A46-2E13-40FD-B8D0-EF9727BD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0EFA2-805B-2DBF-F5BE-5B6A0805E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6EA06-0C8A-5C5A-3862-B2CC5A54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FCCB9-48A0-4259-60E7-0AA2D2A8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6D7B-B048-AF36-7093-CE439C2F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26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B6F-61D4-DC1F-B27E-85C2D54F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698B-709F-C7E3-A7E6-CAFD469D6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3B94-BDA2-23B8-098E-31925896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BC574-D73C-92B3-CF22-24E3F698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65F9A-07A2-8B21-13E4-E485D017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1FC5-1797-4102-E543-B28E19E3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2544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6E150D-83CC-6C2B-9C05-8401A8C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966A7-6EBD-38CB-B3A1-056E8AFBA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ACE3-230F-E180-BC8A-3DE846E51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053F3-9AA8-1142-AA34-D7FD0250C4C1}" type="datetimeFigureOut">
              <a:rPr lang="en-IT" smtClean="0"/>
              <a:t>17/05/25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8345-3099-B3D8-0461-C3156D72E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9977-C940-D8B4-CF81-176766304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7D0FA-D16A-BF4D-B5FC-AECCF10141E4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39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2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customXml" Target="../ink/ink5.xml"/><Relationship Id="rId24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4" Type="http://schemas.openxmlformats.org/officeDocument/2006/relationships/image" Target="../media/image10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8.xml"/><Relationship Id="rId18" Type="http://schemas.openxmlformats.org/officeDocument/2006/relationships/image" Target="../media/image15.png"/><Relationship Id="rId26" Type="http://schemas.openxmlformats.org/officeDocument/2006/relationships/image" Target="../media/image33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7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17.xml"/><Relationship Id="rId24" Type="http://schemas.openxmlformats.org/officeDocument/2006/relationships/image" Target="../media/image32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6.png"/><Relationship Id="rId19" Type="http://schemas.openxmlformats.org/officeDocument/2006/relationships/customXml" Target="../ink/ink21.xml"/><Relationship Id="rId4" Type="http://schemas.openxmlformats.org/officeDocument/2006/relationships/image" Target="../media/image23.png"/><Relationship Id="rId9" Type="http://schemas.openxmlformats.org/officeDocument/2006/relationships/customXml" Target="../ink/ink16.xml"/><Relationship Id="rId14" Type="http://schemas.openxmlformats.org/officeDocument/2006/relationships/image" Target="../media/image28.png"/><Relationship Id="rId2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30.xml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customXml" Target="../ink/ink25.xml"/><Relationship Id="rId21" Type="http://schemas.openxmlformats.org/officeDocument/2006/relationships/customXml" Target="../ink/ink34.xml"/><Relationship Id="rId7" Type="http://schemas.openxmlformats.org/officeDocument/2006/relationships/customXml" Target="../ink/ink27.xml"/><Relationship Id="rId12" Type="http://schemas.openxmlformats.org/officeDocument/2006/relationships/image" Target="../media/image39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29.xml"/><Relationship Id="rId24" Type="http://schemas.openxmlformats.org/officeDocument/2006/relationships/image" Target="../media/image45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10" Type="http://schemas.openxmlformats.org/officeDocument/2006/relationships/image" Target="../media/image38.png"/><Relationship Id="rId19" Type="http://schemas.openxmlformats.org/officeDocument/2006/relationships/customXml" Target="../ink/ink33.xml"/><Relationship Id="rId4" Type="http://schemas.openxmlformats.org/officeDocument/2006/relationships/image" Target="../media/image35.png"/><Relationship Id="rId9" Type="http://schemas.openxmlformats.org/officeDocument/2006/relationships/customXml" Target="../ink/ink28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42.xml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customXml" Target="../ink/ink37.xml"/><Relationship Id="rId21" Type="http://schemas.openxmlformats.org/officeDocument/2006/relationships/customXml" Target="../ink/ink46.xml"/><Relationship Id="rId7" Type="http://schemas.openxmlformats.org/officeDocument/2006/relationships/customXml" Target="../ink/ink39.xml"/><Relationship Id="rId12" Type="http://schemas.openxmlformats.org/officeDocument/2006/relationships/image" Target="../media/image52.png"/><Relationship Id="rId17" Type="http://schemas.openxmlformats.org/officeDocument/2006/relationships/customXml" Target="../ink/ink44.xml"/><Relationship Id="rId25" Type="http://schemas.openxmlformats.org/officeDocument/2006/relationships/customXml" Target="../ink/ink48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41.xml"/><Relationship Id="rId24" Type="http://schemas.openxmlformats.org/officeDocument/2006/relationships/image" Target="../media/image58.png"/><Relationship Id="rId5" Type="http://schemas.openxmlformats.org/officeDocument/2006/relationships/customXml" Target="../ink/ink38.xml"/><Relationship Id="rId15" Type="http://schemas.openxmlformats.org/officeDocument/2006/relationships/customXml" Target="../ink/ink43.xml"/><Relationship Id="rId23" Type="http://schemas.openxmlformats.org/officeDocument/2006/relationships/customXml" Target="../ink/ink47.xml"/><Relationship Id="rId10" Type="http://schemas.openxmlformats.org/officeDocument/2006/relationships/image" Target="../media/image51.png"/><Relationship Id="rId19" Type="http://schemas.openxmlformats.org/officeDocument/2006/relationships/customXml" Target="../ink/ink45.xml"/><Relationship Id="rId4" Type="http://schemas.openxmlformats.org/officeDocument/2006/relationships/image" Target="../media/image48.png"/><Relationship Id="rId9" Type="http://schemas.openxmlformats.org/officeDocument/2006/relationships/customXml" Target="../ink/ink40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4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7" Type="http://schemas.openxmlformats.org/officeDocument/2006/relationships/customXml" Target="../ink/ink51.xml"/><Relationship Id="rId12" Type="http://schemas.openxmlformats.org/officeDocument/2006/relationships/image" Target="../media/image65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3.xml"/><Relationship Id="rId24" Type="http://schemas.openxmlformats.org/officeDocument/2006/relationships/image" Target="../media/image71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10" Type="http://schemas.openxmlformats.org/officeDocument/2006/relationships/image" Target="../media/image64.png"/><Relationship Id="rId19" Type="http://schemas.openxmlformats.org/officeDocument/2006/relationships/customXml" Target="../ink/ink57.xml"/><Relationship Id="rId4" Type="http://schemas.openxmlformats.org/officeDocument/2006/relationships/image" Target="../media/image61.png"/><Relationship Id="rId9" Type="http://schemas.openxmlformats.org/officeDocument/2006/relationships/customXml" Target="../ink/ink52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ustomXml" Target="../ink/ink66.xml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" Type="http://schemas.openxmlformats.org/officeDocument/2006/relationships/customXml" Target="../ink/ink61.xml"/><Relationship Id="rId21" Type="http://schemas.openxmlformats.org/officeDocument/2006/relationships/customXml" Target="../ink/ink70.xml"/><Relationship Id="rId7" Type="http://schemas.openxmlformats.org/officeDocument/2006/relationships/customXml" Target="../ink/ink63.xml"/><Relationship Id="rId12" Type="http://schemas.openxmlformats.org/officeDocument/2006/relationships/image" Target="../media/image78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2" Type="http://schemas.openxmlformats.org/officeDocument/2006/relationships/image" Target="../media/image73.png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customXml" Target="../ink/ink65.xml"/><Relationship Id="rId24" Type="http://schemas.openxmlformats.org/officeDocument/2006/relationships/image" Target="../media/image84.png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10" Type="http://schemas.openxmlformats.org/officeDocument/2006/relationships/image" Target="../media/image77.png"/><Relationship Id="rId19" Type="http://schemas.openxmlformats.org/officeDocument/2006/relationships/customXml" Target="../ink/ink69.xml"/><Relationship Id="rId4" Type="http://schemas.openxmlformats.org/officeDocument/2006/relationships/image" Target="../media/image74.png"/><Relationship Id="rId9" Type="http://schemas.openxmlformats.org/officeDocument/2006/relationships/customXml" Target="../ink/ink64.xml"/><Relationship Id="rId14" Type="http://schemas.openxmlformats.org/officeDocument/2006/relationships/image" Target="../media/image79.png"/><Relationship Id="rId22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111-6D0A-71C3-C0E8-359B52921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351"/>
            <a:ext cx="9144000" cy="1728116"/>
          </a:xfrm>
        </p:spPr>
        <p:txBody>
          <a:bodyPr>
            <a:normAutofit fontScale="90000"/>
          </a:bodyPr>
          <a:lstStyle/>
          <a:p>
            <a:r>
              <a:rPr lang="en-IT" dirty="0"/>
              <a:t>Unrolling algorithms for tomography of limited angles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22578-556A-4CE7-F47F-B3E1F9E30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768"/>
            <a:ext cx="9144000" cy="3122870"/>
          </a:xfrm>
        </p:spPr>
        <p:txBody>
          <a:bodyPr>
            <a:normAutofit fontScale="92500" lnSpcReduction="20000"/>
          </a:bodyPr>
          <a:lstStyle/>
          <a:p>
            <a:endParaRPr lang="en-IT" dirty="0"/>
          </a:p>
          <a:p>
            <a:r>
              <a:rPr lang="en-IT" dirty="0"/>
              <a:t>Group component:</a:t>
            </a:r>
          </a:p>
          <a:p>
            <a:r>
              <a:rPr lang="en-IT" dirty="0"/>
              <a:t>Kamal Nishantha Angunna Gamage</a:t>
            </a:r>
          </a:p>
          <a:p>
            <a:r>
              <a:rPr lang="en-IT" dirty="0"/>
              <a:t>Matteo Fontana</a:t>
            </a:r>
          </a:p>
          <a:p>
            <a:r>
              <a:rPr lang="en-IT" dirty="0"/>
              <a:t>Giuseppe Spathis</a:t>
            </a:r>
          </a:p>
          <a:p>
            <a:endParaRPr lang="en-IT" dirty="0"/>
          </a:p>
          <a:p>
            <a:r>
              <a:rPr lang="en-IT" dirty="0"/>
              <a:t>Supervisor:</a:t>
            </a:r>
          </a:p>
          <a:p>
            <a:r>
              <a:rPr lang="en-IT" dirty="0"/>
              <a:t>Elena Loli Piccolomini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70105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176F-C797-C025-796F-5C8F338E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D691-26FE-837A-8189-17A0B2E4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reconstructed image</a:t>
            </a:r>
          </a:p>
          <a:p>
            <a:r>
              <a:rPr lang="en-US" dirty="0"/>
              <a:t>Dual space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en-US" dirty="0"/>
              <a:t>the sinogram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our case, we use 10 unrolled iterations, and for each iteration we have two U-Nets: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a </a:t>
            </a:r>
            <a:r>
              <a:rPr lang="en-US" b="1" dirty="0"/>
              <a:t>primal U-Net</a:t>
            </a:r>
            <a:r>
              <a:rPr lang="en-US" dirty="0"/>
              <a:t>, designed to denoise the image</a:t>
            </a:r>
          </a:p>
          <a:p>
            <a:pPr marL="0" indent="0">
              <a:buNone/>
            </a:pPr>
            <a:r>
              <a:rPr lang="en-US" dirty="0"/>
              <a:t>- a </a:t>
            </a:r>
            <a:r>
              <a:rPr lang="en-US" b="1" dirty="0"/>
              <a:t>dual U-Net</a:t>
            </a:r>
            <a:r>
              <a:rPr lang="en-US" dirty="0"/>
              <a:t>, responsible for correcting the reconstruction to ensure fidelity to the sinogram.</a:t>
            </a:r>
          </a:p>
        </p:txBody>
      </p:sp>
    </p:spTree>
    <p:extLst>
      <p:ext uri="{BB962C8B-B14F-4D97-AF65-F5344CB8AC3E}">
        <p14:creationId xmlns:p14="http://schemas.microsoft.com/office/powerpoint/2010/main" val="86858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60E-B578-3FE4-8F84-5E00E564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LPD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5E8B-F877-4EB9-EFD4-8A0F9B0A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Hyperparameters:  </a:t>
            </a:r>
          </a:p>
          <a:p>
            <a:pPr marL="0" indent="0">
              <a:buNone/>
            </a:pPr>
            <a:r>
              <a:rPr lang="en-US" dirty="0"/>
              <a:t>- learning rate: 10^-3</a:t>
            </a:r>
          </a:p>
          <a:p>
            <a:pPr marL="0" indent="0">
              <a:buNone/>
            </a:pPr>
            <a:r>
              <a:rPr lang="en-US" dirty="0"/>
              <a:t>- number of unrolled iteration: 10 </a:t>
            </a:r>
          </a:p>
          <a:p>
            <a:pPr marL="0" indent="0">
              <a:buNone/>
            </a:pPr>
            <a:r>
              <a:rPr lang="en-US" dirty="0"/>
              <a:t> - epochs: 20-30 </a:t>
            </a:r>
          </a:p>
          <a:p>
            <a:pPr>
              <a:buFontTx/>
              <a:buChar char="-"/>
            </a:pPr>
            <a:r>
              <a:rPr lang="en-US" dirty="0"/>
              <a:t>Batch size: 4</a:t>
            </a:r>
          </a:p>
        </p:txBody>
      </p:sp>
    </p:spTree>
    <p:extLst>
      <p:ext uri="{BB962C8B-B14F-4D97-AF65-F5344CB8AC3E}">
        <p14:creationId xmlns:p14="http://schemas.microsoft.com/office/powerpoint/2010/main" val="278749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15E1-58B1-F752-53BC-A1A7AAE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LPD DESIGN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FA2BE6-5BDB-4F31-4048-B48250E58D2E}"/>
              </a:ext>
            </a:extLst>
          </p:cNvPr>
          <p:cNvSpPr txBox="1"/>
          <p:nvPr/>
        </p:nvSpPr>
        <p:spPr>
          <a:xfrm>
            <a:off x="9107786" y="1908489"/>
            <a:ext cx="2942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dirty="0"/>
              <a:t>Each U-Net consists of two layers, with 32 features in the first and 64 in the second, and includes residual blocks between them.</a:t>
            </a: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Total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7,555,860</a:t>
            </a:r>
            <a:endParaRPr lang="it-IT" b="0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Non-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trainable</a:t>
            </a:r>
            <a:r>
              <a:rPr lang="it-IT" sz="18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 </a:t>
            </a:r>
            <a:r>
              <a:rPr lang="it-IT" sz="1800" b="1" i="0" u="none" strike="noStrike" dirty="0" err="1">
                <a:solidFill>
                  <a:srgbClr val="1B1C1D"/>
                </a:solidFill>
                <a:effectLst/>
                <a:latin typeface="Google Sans Text"/>
              </a:rPr>
              <a:t>params</a:t>
            </a:r>
            <a:r>
              <a:rPr lang="it-IT" sz="1800" b="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: 0</a:t>
            </a:r>
            <a:endParaRPr lang="it-IT" b="0" dirty="0">
              <a:effectLst/>
            </a:endParaRPr>
          </a:p>
          <a:p>
            <a:pPr>
              <a:buNone/>
            </a:pPr>
            <a:br>
              <a:rPr lang="it-IT" dirty="0"/>
            </a:br>
            <a:endParaRPr lang="it-IT" dirty="0"/>
          </a:p>
        </p:txBody>
      </p:sp>
      <p:pic>
        <p:nvPicPr>
          <p:cNvPr id="11" name="Segnaposto contenuto 1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778884F4-0308-8CD3-E161-AA1393D30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63" y="1690688"/>
            <a:ext cx="8209524" cy="4190476"/>
          </a:xfrm>
        </p:spPr>
      </p:pic>
    </p:spTree>
    <p:extLst>
      <p:ext uri="{BB962C8B-B14F-4D97-AF65-F5344CB8AC3E}">
        <p14:creationId xmlns:p14="http://schemas.microsoft.com/office/powerpoint/2010/main" val="157481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8B2-E92B-2FBE-2701-589EEE9E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GB" dirty="0"/>
              <a:t>Introducing the experiments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C3C-8CA7-C249-1267-F97DE0C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721"/>
            <a:ext cx="10515600" cy="465024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Test Geometries:</a:t>
            </a:r>
          </a:p>
          <a:p>
            <a:pPr lvl="1"/>
            <a:r>
              <a:rPr lang="en-GB" dirty="0"/>
              <a:t>30 angles in [-30°, 30°]</a:t>
            </a:r>
          </a:p>
          <a:p>
            <a:pPr lvl="1"/>
            <a:r>
              <a:rPr lang="en-GB" dirty="0"/>
              <a:t>30 angles in [-15°, 15°]</a:t>
            </a:r>
          </a:p>
          <a:p>
            <a:pPr lvl="1"/>
            <a:r>
              <a:rPr lang="en-GB" dirty="0"/>
              <a:t>30 angles in [0°, 180°]</a:t>
            </a:r>
          </a:p>
          <a:p>
            <a:pPr lvl="1"/>
            <a:r>
              <a:rPr lang="en-GB" dirty="0"/>
              <a:t>Each tested with and without noise (noise level = 0.1)</a:t>
            </a:r>
          </a:p>
          <a:p>
            <a:r>
              <a:rPr lang="en-GB" dirty="0"/>
              <a:t>Metrics:</a:t>
            </a:r>
          </a:p>
          <a:p>
            <a:pPr lvl="1"/>
            <a:r>
              <a:rPr lang="en-GB" dirty="0"/>
              <a:t>Relative Error (RE)</a:t>
            </a:r>
          </a:p>
          <a:p>
            <a:pPr lvl="1"/>
            <a:r>
              <a:rPr lang="en-GB" dirty="0"/>
              <a:t>PSNR</a:t>
            </a:r>
          </a:p>
          <a:p>
            <a:pPr lvl="1"/>
            <a:r>
              <a:rPr lang="en-GB" dirty="0"/>
              <a:t>SSIM</a:t>
            </a:r>
          </a:p>
          <a:p>
            <a:r>
              <a:rPr lang="en-GB" dirty="0"/>
              <a:t>Outputs:</a:t>
            </a:r>
          </a:p>
          <a:p>
            <a:pPr lvl="1"/>
            <a:r>
              <a:rPr lang="en-GB" dirty="0"/>
              <a:t>Reconstruction results for selected images, with zoom-in area visualizations</a:t>
            </a:r>
          </a:p>
          <a:p>
            <a:pPr lvl="1"/>
            <a:r>
              <a:rPr lang="en-GB" dirty="0"/>
              <a:t>Average metrics across a subset of the test set, presented in a .xlsx file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5808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lastra dei raggi X&#10;&#10;Il contenuto generato dall'IA potrebbe non essere corretto.">
            <a:extLst>
              <a:ext uri="{FF2B5EF4-FFF2-40B4-BE49-F238E27FC236}">
                <a16:creationId xmlns:a16="http://schemas.microsoft.com/office/drawing/2014/main" id="{12EDE4C0-DA3F-BDA8-D849-6F50170B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73" b="272"/>
          <a:stretch>
            <a:fillRect/>
          </a:stretch>
        </p:blipFill>
        <p:spPr>
          <a:xfrm>
            <a:off x="2919054" y="73978"/>
            <a:ext cx="8931394" cy="676048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14:cNvPr>
              <p14:cNvContentPartPr/>
              <p14:nvPr/>
            </p14:nvContentPartPr>
            <p14:xfrm>
              <a:off x="9759610" y="2149340"/>
              <a:ext cx="387360" cy="133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53043FE6-667A-2E73-C5F5-D21AC443B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1970" y="2113340"/>
                <a:ext cx="423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14:cNvPr>
              <p14:cNvContentPartPr/>
              <p14:nvPr/>
            </p14:nvContentPartPr>
            <p14:xfrm>
              <a:off x="10216810" y="2136740"/>
              <a:ext cx="435600" cy="972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6D25DED4-8EBE-8270-E816-0E9DB0257B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8810" y="2100740"/>
                <a:ext cx="471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14:cNvPr>
              <p14:cNvContentPartPr/>
              <p14:nvPr/>
            </p14:nvContentPartPr>
            <p14:xfrm>
              <a:off x="9975610" y="2228180"/>
              <a:ext cx="469800" cy="79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E012C2E-197F-CFF8-7B8D-17E9671FCA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7610" y="2192180"/>
                <a:ext cx="5054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14:cNvPr>
              <p14:cNvContentPartPr/>
              <p14:nvPr/>
            </p14:nvContentPartPr>
            <p14:xfrm>
              <a:off x="9756730" y="3736940"/>
              <a:ext cx="384480" cy="129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D85091A0-0BEF-58F9-1915-CD049A79E5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38730" y="3700940"/>
                <a:ext cx="420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14:cNvPr>
              <p14:cNvContentPartPr/>
              <p14:nvPr/>
            </p14:nvContentPartPr>
            <p14:xfrm>
              <a:off x="8248330" y="3819380"/>
              <a:ext cx="473040" cy="7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7196BE97-4979-D5B4-A5AD-DFDD4E91A5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30690" y="3783380"/>
                <a:ext cx="5086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14:cNvPr>
              <p14:cNvContentPartPr/>
              <p14:nvPr/>
            </p14:nvContentPartPr>
            <p14:xfrm>
              <a:off x="10207450" y="3736940"/>
              <a:ext cx="441720" cy="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49082DDB-19BC-C8AE-48D5-27A941E36D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89450" y="3700940"/>
                <a:ext cx="477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14:cNvPr>
              <p14:cNvContentPartPr/>
              <p14:nvPr/>
            </p14:nvContentPartPr>
            <p14:xfrm>
              <a:off x="9756490" y="5324180"/>
              <a:ext cx="387360" cy="360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4B85A665-0A5D-F3C3-CA62-54E65F3DEE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38850" y="5288540"/>
                <a:ext cx="4230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14:cNvPr>
              <p14:cNvContentPartPr/>
              <p14:nvPr/>
            </p14:nvContentPartPr>
            <p14:xfrm>
              <a:off x="10216930" y="5327420"/>
              <a:ext cx="441360" cy="68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AB1486BC-9980-D517-3FCA-ED327CD985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98930" y="5291420"/>
                <a:ext cx="477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14:cNvPr>
              <p14:cNvContentPartPr/>
              <p14:nvPr/>
            </p14:nvContentPartPr>
            <p14:xfrm>
              <a:off x="9988330" y="5409860"/>
              <a:ext cx="45108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88FB9A54-9986-5695-50A3-6E20FC975D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70330" y="5373860"/>
                <a:ext cx="486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1D00690A-FBBA-E22E-3CF0-8DA65749955D}"/>
                  </a:ext>
                </a:extLst>
              </p14:cNvPr>
              <p14:cNvContentPartPr/>
              <p14:nvPr/>
            </p14:nvContentPartPr>
            <p14:xfrm>
              <a:off x="8020768" y="551998"/>
              <a:ext cx="399240" cy="72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1D00690A-FBBA-E22E-3CF0-8DA65749955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02768" y="479998"/>
                <a:ext cx="434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F6DAA3D9-1ED9-2C5C-6A56-1199BD3CC74C}"/>
                  </a:ext>
                </a:extLst>
              </p14:cNvPr>
              <p14:cNvContentPartPr/>
              <p14:nvPr/>
            </p14:nvContentPartPr>
            <p14:xfrm>
              <a:off x="8483008" y="551998"/>
              <a:ext cx="434880" cy="3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F6DAA3D9-1ED9-2C5C-6A56-1199BD3CC7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65008" y="515998"/>
                <a:ext cx="4705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80594313-1C85-D5E0-0527-C6662DF5685D}"/>
                  </a:ext>
                </a:extLst>
              </p14:cNvPr>
              <p14:cNvContentPartPr/>
              <p14:nvPr/>
            </p14:nvContentPartPr>
            <p14:xfrm>
              <a:off x="8247568" y="605998"/>
              <a:ext cx="498240" cy="36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80594313-1C85-D5E0-0527-C6662DF568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29568" y="570358"/>
                <a:ext cx="53388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37977E-8F07-7BDA-8376-5380B0993AEF}"/>
              </a:ext>
            </a:extLst>
          </p:cNvPr>
          <p:cNvSpPr txBox="1"/>
          <p:nvPr/>
        </p:nvSpPr>
        <p:spPr>
          <a:xfrm>
            <a:off x="232530" y="228832"/>
            <a:ext cx="2510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/>
              <a:t>Geom (-15°, 15°) noise = False</a:t>
            </a:r>
          </a:p>
        </p:txBody>
      </p:sp>
    </p:spTree>
    <p:extLst>
      <p:ext uri="{BB962C8B-B14F-4D97-AF65-F5344CB8AC3E}">
        <p14:creationId xmlns:p14="http://schemas.microsoft.com/office/powerpoint/2010/main" val="184558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4B8E7-4C8B-C97E-90E1-59F6167A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arte&#10;&#10;Il contenuto generato dall'IA potrebbe non essere corretto.">
            <a:extLst>
              <a:ext uri="{FF2B5EF4-FFF2-40B4-BE49-F238E27FC236}">
                <a16:creationId xmlns:a16="http://schemas.microsoft.com/office/drawing/2014/main" id="{570E7679-E0FF-ED86-991B-BA6265222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891" y="0"/>
            <a:ext cx="8513280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14:cNvPr>
              <p14:cNvContentPartPr/>
              <p14:nvPr/>
            </p14:nvContentPartPr>
            <p14:xfrm>
              <a:off x="8026090" y="552300"/>
              <a:ext cx="387360" cy="68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88F6AACF-F26F-7353-248E-F6745A4CB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8450" y="516300"/>
                <a:ext cx="423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14:cNvPr>
              <p14:cNvContentPartPr/>
              <p14:nvPr/>
            </p14:nvContentPartPr>
            <p14:xfrm>
              <a:off x="8480050" y="552300"/>
              <a:ext cx="422640" cy="68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1CF4BA9-C87C-ADB9-161F-030DB6B4B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2050" y="516300"/>
                <a:ext cx="4582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14:cNvPr>
              <p14:cNvContentPartPr/>
              <p14:nvPr/>
            </p14:nvContentPartPr>
            <p14:xfrm>
              <a:off x="8251450" y="622140"/>
              <a:ext cx="457200" cy="100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20BE755-49BB-C3AB-E1F9-29567E9D20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3810" y="586140"/>
                <a:ext cx="4928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14:cNvPr>
              <p14:cNvContentPartPr/>
              <p14:nvPr/>
            </p14:nvContentPartPr>
            <p14:xfrm>
              <a:off x="9753250" y="2152500"/>
              <a:ext cx="371520" cy="7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51C5919-BF70-E794-E930-0FCD9CD601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35610" y="2116500"/>
                <a:ext cx="4071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14:cNvPr>
              <p14:cNvContentPartPr/>
              <p14:nvPr/>
            </p14:nvContentPartPr>
            <p14:xfrm>
              <a:off x="10210450" y="2146020"/>
              <a:ext cx="4255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28DDF70-A078-6CC2-F665-453A57477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2810" y="2110380"/>
                <a:ext cx="461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14:cNvPr>
              <p14:cNvContentPartPr/>
              <p14:nvPr/>
            </p14:nvContentPartPr>
            <p14:xfrm>
              <a:off x="9975730" y="2219100"/>
              <a:ext cx="441720" cy="129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8E12FAB6-FBBA-3F9A-18E9-FD2785B8D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57730" y="2183100"/>
                <a:ext cx="477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14:cNvPr>
              <p14:cNvContentPartPr/>
              <p14:nvPr/>
            </p14:nvContentPartPr>
            <p14:xfrm>
              <a:off x="9737410" y="3727260"/>
              <a:ext cx="399960" cy="226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43C975C-6810-3851-33F8-487B8D1CE3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19770" y="3691260"/>
                <a:ext cx="43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14:cNvPr>
              <p14:cNvContentPartPr/>
              <p14:nvPr/>
            </p14:nvContentPartPr>
            <p14:xfrm>
              <a:off x="10201090" y="3736620"/>
              <a:ext cx="441360" cy="3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E6F685-5158-73E7-A177-2B4D1071E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83090" y="3700980"/>
                <a:ext cx="477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14:cNvPr>
              <p14:cNvContentPartPr/>
              <p14:nvPr/>
            </p14:nvContentPartPr>
            <p14:xfrm>
              <a:off x="9981850" y="3808980"/>
              <a:ext cx="454320" cy="104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D01140F3-9311-494B-893F-8B7FA4CA7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64210" y="3773340"/>
                <a:ext cx="489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14:cNvPr>
              <p14:cNvContentPartPr/>
              <p14:nvPr/>
            </p14:nvContentPartPr>
            <p14:xfrm>
              <a:off x="9753250" y="5336840"/>
              <a:ext cx="375120" cy="68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708E85FC-7277-BB5E-BF07-F705D08B19B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35250" y="5300840"/>
                <a:ext cx="4107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14:cNvPr>
              <p14:cNvContentPartPr/>
              <p14:nvPr/>
            </p14:nvContentPartPr>
            <p14:xfrm>
              <a:off x="10213690" y="5321000"/>
              <a:ext cx="41940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DC137AE-4BE0-8500-6739-D86D2AE9A5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95690" y="5285000"/>
                <a:ext cx="455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14:cNvPr>
              <p14:cNvContentPartPr/>
              <p14:nvPr/>
            </p14:nvContentPartPr>
            <p14:xfrm>
              <a:off x="9991570" y="5406680"/>
              <a:ext cx="435240" cy="13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7CAC6C2-98D5-FBA7-2240-75F229AD42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73570" y="5370680"/>
                <a:ext cx="47088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27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6ECD-D158-0940-F103-64828B755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design&#10;&#10;Il contenuto generato dall'IA potrebbe non essere corretto.">
            <a:extLst>
              <a:ext uri="{FF2B5EF4-FFF2-40B4-BE49-F238E27FC236}">
                <a16:creationId xmlns:a16="http://schemas.microsoft.com/office/drawing/2014/main" id="{57E6941F-0A4A-1632-3B67-E78BDE3B9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892" y="0"/>
            <a:ext cx="8513277" cy="685799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14:cNvPr>
              <p14:cNvContentPartPr/>
              <p14:nvPr/>
            </p14:nvContentPartPr>
            <p14:xfrm>
              <a:off x="8016490" y="552300"/>
              <a:ext cx="384840" cy="36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E994DAC-C916-678A-8413-991AC911B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8490" y="516300"/>
                <a:ext cx="4204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14:cNvPr>
              <p14:cNvContentPartPr/>
              <p14:nvPr/>
            </p14:nvContentPartPr>
            <p14:xfrm>
              <a:off x="8480170" y="541860"/>
              <a:ext cx="422280" cy="13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3176A14-A966-4120-0C28-0F85DFFCD5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2170" y="506220"/>
                <a:ext cx="457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14:cNvPr>
              <p14:cNvContentPartPr/>
              <p14:nvPr/>
            </p14:nvContentPartPr>
            <p14:xfrm>
              <a:off x="8248330" y="631500"/>
              <a:ext cx="4572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045D885-3A4F-F30F-FDF4-E9B512252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0690" y="595860"/>
                <a:ext cx="492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14:cNvPr>
              <p14:cNvContentPartPr/>
              <p14:nvPr/>
            </p14:nvContentPartPr>
            <p14:xfrm>
              <a:off x="9740650" y="2139780"/>
              <a:ext cx="384480" cy="68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3C7A7D9-5FAF-15BD-3866-77AE3806F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22650" y="2103780"/>
                <a:ext cx="4201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14:cNvPr>
              <p14:cNvContentPartPr/>
              <p14:nvPr/>
            </p14:nvContentPartPr>
            <p14:xfrm>
              <a:off x="10204330" y="2136540"/>
              <a:ext cx="432000" cy="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FEA3A61-5EF9-133C-06B1-06FEF5CCF2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6330" y="2100540"/>
                <a:ext cx="467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14:cNvPr>
              <p14:cNvContentPartPr/>
              <p14:nvPr/>
            </p14:nvContentPartPr>
            <p14:xfrm>
              <a:off x="9972490" y="2209620"/>
              <a:ext cx="479880" cy="68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54A277E-C1B6-A137-2AF1-A815FE628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54490" y="2173620"/>
                <a:ext cx="515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14:cNvPr>
              <p14:cNvContentPartPr/>
              <p14:nvPr/>
            </p14:nvContentPartPr>
            <p14:xfrm>
              <a:off x="8245210" y="3819300"/>
              <a:ext cx="469800" cy="68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3934C1E-A356-8D74-71AE-2CE3BFCD28D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27210" y="3783300"/>
                <a:ext cx="5054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14:cNvPr>
              <p14:cNvContentPartPr/>
              <p14:nvPr/>
            </p14:nvContentPartPr>
            <p14:xfrm>
              <a:off x="9759730" y="3749460"/>
              <a:ext cx="37152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7DC46CDA-9E23-ED01-EB72-C02FEA79D8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41730" y="3713460"/>
                <a:ext cx="407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14:cNvPr>
              <p14:cNvContentPartPr/>
              <p14:nvPr/>
            </p14:nvContentPartPr>
            <p14:xfrm>
              <a:off x="10220170" y="3730020"/>
              <a:ext cx="428040" cy="1008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5D6BF4A8-6AC6-F4B5-E159-C3E313E373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02170" y="3694380"/>
                <a:ext cx="463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14:cNvPr>
              <p14:cNvContentPartPr/>
              <p14:nvPr/>
            </p14:nvContentPartPr>
            <p14:xfrm>
              <a:off x="8248450" y="5416500"/>
              <a:ext cx="453960" cy="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336B12F-7F48-A7AF-D100-53D59BB210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30450" y="5380500"/>
                <a:ext cx="48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14:cNvPr>
              <p14:cNvContentPartPr/>
              <p14:nvPr/>
            </p14:nvContentPartPr>
            <p14:xfrm>
              <a:off x="9750370" y="5330460"/>
              <a:ext cx="374400" cy="68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27A3FF8-BD77-9E0C-0D2C-3850C82F395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32370" y="5294820"/>
                <a:ext cx="410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14:cNvPr>
              <p14:cNvContentPartPr/>
              <p14:nvPr/>
            </p14:nvContentPartPr>
            <p14:xfrm>
              <a:off x="10207570" y="5336940"/>
              <a:ext cx="438480" cy="1008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8C905A0E-0019-8F51-1D15-AA2FB2B91A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89570" y="5300940"/>
                <a:ext cx="47412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460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4C9-4795-2AFB-7485-E6DEF9FA4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grafica&#10;&#10;Il contenuto generato dall'IA potrebbe non essere corretto.">
            <a:extLst>
              <a:ext uri="{FF2B5EF4-FFF2-40B4-BE49-F238E27FC236}">
                <a16:creationId xmlns:a16="http://schemas.microsoft.com/office/drawing/2014/main" id="{E71CFE16-C156-1D90-78E4-D58FDB2D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892" y="0"/>
            <a:ext cx="8513277" cy="685799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14:cNvPr>
              <p14:cNvContentPartPr/>
              <p14:nvPr/>
            </p14:nvContentPartPr>
            <p14:xfrm>
              <a:off x="8026090" y="548940"/>
              <a:ext cx="3747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B0BE661-8233-6383-F824-0F31D9B0EF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8450" y="513300"/>
                <a:ext cx="410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14:cNvPr>
              <p14:cNvContentPartPr/>
              <p14:nvPr/>
            </p14:nvContentPartPr>
            <p14:xfrm>
              <a:off x="8477170" y="557220"/>
              <a:ext cx="437040" cy="18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CF1C82D-3671-FF1D-54EB-8247A41FB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9170" y="521580"/>
                <a:ext cx="4726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14:cNvPr>
              <p14:cNvContentPartPr/>
              <p14:nvPr/>
            </p14:nvContentPartPr>
            <p14:xfrm>
              <a:off x="8248570" y="644340"/>
              <a:ext cx="43848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FC4527F7-F7BC-633B-7402-8994FAF3CA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0570" y="608340"/>
                <a:ext cx="474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14:cNvPr>
              <p14:cNvContentPartPr/>
              <p14:nvPr/>
            </p14:nvContentPartPr>
            <p14:xfrm>
              <a:off x="9743890" y="2149380"/>
              <a:ext cx="387720" cy="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333BE988-AC3F-4BE9-0826-C5228B895A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25890" y="2113380"/>
                <a:ext cx="423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14:cNvPr>
              <p14:cNvContentPartPr/>
              <p14:nvPr/>
            </p14:nvContentPartPr>
            <p14:xfrm>
              <a:off x="10207570" y="2133540"/>
              <a:ext cx="434880" cy="72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FD72583-CF96-952B-DD29-FAA6E0C69A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9570" y="2097540"/>
                <a:ext cx="470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14:cNvPr>
              <p14:cNvContentPartPr/>
              <p14:nvPr/>
            </p14:nvContentPartPr>
            <p14:xfrm>
              <a:off x="9981850" y="2208780"/>
              <a:ext cx="451080" cy="237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3EB41F7A-15AB-3E1A-F348-08FF7CB82C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64210" y="2173140"/>
                <a:ext cx="4867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14:cNvPr>
              <p14:cNvContentPartPr/>
              <p14:nvPr/>
            </p14:nvContentPartPr>
            <p14:xfrm>
              <a:off x="9756490" y="3737340"/>
              <a:ext cx="391320" cy="9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985A0A8-B651-9DD8-0F6C-77D9B9CB0A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38850" y="3701700"/>
                <a:ext cx="4269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14:cNvPr>
              <p14:cNvContentPartPr/>
              <p14:nvPr/>
            </p14:nvContentPartPr>
            <p14:xfrm>
              <a:off x="10210450" y="3743100"/>
              <a:ext cx="438120" cy="10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8DF7D46-5389-38C6-3878-0CC7269FF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92810" y="3707100"/>
                <a:ext cx="473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14:cNvPr>
              <p14:cNvContentPartPr/>
              <p14:nvPr/>
            </p14:nvContentPartPr>
            <p14:xfrm>
              <a:off x="9978970" y="3817260"/>
              <a:ext cx="462240" cy="9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1CD439E-D12E-DC42-420C-F2A0A01F1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60970" y="3781620"/>
                <a:ext cx="4978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14:cNvPr>
              <p14:cNvContentPartPr/>
              <p14:nvPr/>
            </p14:nvContentPartPr>
            <p14:xfrm>
              <a:off x="9756490" y="5327340"/>
              <a:ext cx="365040" cy="104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B5B1A52F-C3CC-29CD-22C5-A841F0E147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38850" y="5291340"/>
                <a:ext cx="40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14:cNvPr>
              <p14:cNvContentPartPr/>
              <p14:nvPr/>
            </p14:nvContentPartPr>
            <p14:xfrm>
              <a:off x="10210450" y="5321220"/>
              <a:ext cx="429120" cy="64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58BF061-8D83-8F2D-B245-05DF56233D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92450" y="5285220"/>
                <a:ext cx="464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14:cNvPr>
              <p14:cNvContentPartPr/>
              <p14:nvPr/>
            </p14:nvContentPartPr>
            <p14:xfrm>
              <a:off x="9981850" y="5410140"/>
              <a:ext cx="45144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AD66D7A5-19B0-ECFC-0134-B21A45E7F8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63850" y="5374140"/>
                <a:ext cx="4870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38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BF7F-0EBF-E2B7-5A1A-6375F828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astra dei raggi X, mosaico&#10;&#10;Il contenuto generato dall'IA potrebbe non essere corretto.">
            <a:extLst>
              <a:ext uri="{FF2B5EF4-FFF2-40B4-BE49-F238E27FC236}">
                <a16:creationId xmlns:a16="http://schemas.microsoft.com/office/drawing/2014/main" id="{A2CED80E-7AB3-2AD3-664D-202765AC2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892" y="0"/>
            <a:ext cx="8513277" cy="685799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14:cNvPr>
              <p14:cNvContentPartPr/>
              <p14:nvPr/>
            </p14:nvContentPartPr>
            <p14:xfrm>
              <a:off x="6279850" y="539340"/>
              <a:ext cx="396720" cy="97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A782FA16-D997-823F-A9FD-7DDF7B4028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2210" y="503700"/>
                <a:ext cx="432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14:cNvPr>
              <p14:cNvContentPartPr/>
              <p14:nvPr/>
            </p14:nvContentPartPr>
            <p14:xfrm>
              <a:off x="6743530" y="545820"/>
              <a:ext cx="438120" cy="10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67E9598-5599-7549-D748-DE9EA43C69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5530" y="510180"/>
                <a:ext cx="4737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14:cNvPr>
              <p14:cNvContentPartPr/>
              <p14:nvPr/>
            </p14:nvContentPartPr>
            <p14:xfrm>
              <a:off x="8245090" y="628620"/>
              <a:ext cx="454320" cy="36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BB59EE6-13C4-EF91-BADE-77B1DEEDC0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7450" y="592620"/>
                <a:ext cx="4899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14:cNvPr>
              <p14:cNvContentPartPr/>
              <p14:nvPr/>
            </p14:nvContentPartPr>
            <p14:xfrm>
              <a:off x="8013610" y="2152380"/>
              <a:ext cx="38124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139392A-8B0A-3A23-1274-2863040E35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95610" y="2116740"/>
                <a:ext cx="416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14:cNvPr>
              <p14:cNvContentPartPr/>
              <p14:nvPr/>
            </p14:nvContentPartPr>
            <p14:xfrm>
              <a:off x="8480170" y="2131500"/>
              <a:ext cx="422280" cy="15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5677F77-A841-5D1C-839D-EF04621FB0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62170" y="2095500"/>
                <a:ext cx="457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14:cNvPr>
              <p14:cNvContentPartPr/>
              <p14:nvPr/>
            </p14:nvContentPartPr>
            <p14:xfrm>
              <a:off x="8238970" y="2217900"/>
              <a:ext cx="468720" cy="1188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679DE84-A4D8-41B6-4ED3-A31AD8AC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0970" y="2181900"/>
                <a:ext cx="504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14:cNvPr>
              <p14:cNvContentPartPr/>
              <p14:nvPr/>
            </p14:nvContentPartPr>
            <p14:xfrm>
              <a:off x="8022970" y="3743100"/>
              <a:ext cx="378360" cy="68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63A3A63-41FA-B870-8FF9-BFECAA0BE7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4970" y="3707100"/>
                <a:ext cx="414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14:cNvPr>
              <p14:cNvContentPartPr/>
              <p14:nvPr/>
            </p14:nvContentPartPr>
            <p14:xfrm>
              <a:off x="8470810" y="3743100"/>
              <a:ext cx="444600" cy="36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C77371E2-19EF-7C16-A8F1-B71A4E58AD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52810" y="3707100"/>
                <a:ext cx="48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14:cNvPr>
              <p14:cNvContentPartPr/>
              <p14:nvPr/>
            </p14:nvContentPartPr>
            <p14:xfrm>
              <a:off x="8242210" y="3822660"/>
              <a:ext cx="45432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E8D8898C-9943-6CC1-9057-584817466A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24210" y="3786660"/>
                <a:ext cx="489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14:cNvPr>
              <p14:cNvContentPartPr/>
              <p14:nvPr/>
            </p14:nvContentPartPr>
            <p14:xfrm>
              <a:off x="8022970" y="5319180"/>
              <a:ext cx="409680" cy="212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FB6C38C-5114-33B9-A66A-31839A17A0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04970" y="5283540"/>
                <a:ext cx="445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14:cNvPr>
              <p14:cNvContentPartPr/>
              <p14:nvPr/>
            </p14:nvContentPartPr>
            <p14:xfrm>
              <a:off x="8483410" y="5330700"/>
              <a:ext cx="425520" cy="165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D0E87671-0CF8-4F4D-E552-B4D33E3F1E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65410" y="5294700"/>
                <a:ext cx="461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14:cNvPr>
              <p14:cNvContentPartPr/>
              <p14:nvPr/>
            </p14:nvContentPartPr>
            <p14:xfrm>
              <a:off x="8251570" y="5413140"/>
              <a:ext cx="460440" cy="68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865F189F-F76F-ADA3-08F7-FBF36ACAF2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33570" y="5377140"/>
                <a:ext cx="496080" cy="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84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75A4-ED41-A82E-F874-419924EF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ollage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EB5E114A-0E76-6CB5-B3A8-CDE5F091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130" y="0"/>
            <a:ext cx="8519041" cy="686264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14:cNvPr>
              <p14:cNvContentPartPr/>
              <p14:nvPr/>
            </p14:nvContentPartPr>
            <p14:xfrm>
              <a:off x="6283210" y="545820"/>
              <a:ext cx="384480" cy="360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EB9A684-E605-4D39-A5DB-DEB928EEB2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5210" y="509820"/>
                <a:ext cx="4201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14:cNvPr>
              <p14:cNvContentPartPr/>
              <p14:nvPr/>
            </p14:nvContentPartPr>
            <p14:xfrm>
              <a:off x="6746530" y="538260"/>
              <a:ext cx="433800" cy="90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0C865E1-10A6-1CC5-B39D-1245D47219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8890" y="502260"/>
                <a:ext cx="469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14:cNvPr>
              <p14:cNvContentPartPr/>
              <p14:nvPr/>
            </p14:nvContentPartPr>
            <p14:xfrm>
              <a:off x="8241970" y="630420"/>
              <a:ext cx="475200" cy="46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D87BA85-2D9C-7987-2CF9-143BF32852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4330" y="594420"/>
                <a:ext cx="510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14:cNvPr>
              <p14:cNvContentPartPr/>
              <p14:nvPr/>
            </p14:nvContentPartPr>
            <p14:xfrm>
              <a:off x="8022970" y="2139660"/>
              <a:ext cx="356040" cy="1008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0C7F868-13FB-6917-FC98-59E831ECAC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04970" y="2103660"/>
                <a:ext cx="391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14:cNvPr>
              <p14:cNvContentPartPr/>
              <p14:nvPr/>
            </p14:nvContentPartPr>
            <p14:xfrm>
              <a:off x="8483410" y="2142900"/>
              <a:ext cx="412560" cy="108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B966157-9A5F-D5EA-E335-1C18BC09A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65410" y="2106900"/>
                <a:ext cx="448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14:cNvPr>
              <p14:cNvContentPartPr/>
              <p14:nvPr/>
            </p14:nvContentPartPr>
            <p14:xfrm>
              <a:off x="8242210" y="2219220"/>
              <a:ext cx="447840" cy="162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BCAF3BA-CCAE-748C-15AE-0EC99A9CC8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4210" y="2183220"/>
                <a:ext cx="483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14:cNvPr>
              <p14:cNvContentPartPr/>
              <p14:nvPr/>
            </p14:nvContentPartPr>
            <p14:xfrm>
              <a:off x="8026210" y="3746220"/>
              <a:ext cx="374760" cy="36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1C35451E-080C-1F10-4F44-13B6A8F56C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08210" y="3710220"/>
                <a:ext cx="4104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14:cNvPr>
              <p14:cNvContentPartPr/>
              <p14:nvPr/>
            </p14:nvContentPartPr>
            <p14:xfrm>
              <a:off x="8480170" y="3732180"/>
              <a:ext cx="424440" cy="7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0E4AD867-0235-62B2-42C2-3406DBDCFD3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62170" y="3696540"/>
                <a:ext cx="4600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14:cNvPr>
              <p14:cNvContentPartPr/>
              <p14:nvPr/>
            </p14:nvContentPartPr>
            <p14:xfrm>
              <a:off x="8235730" y="3825780"/>
              <a:ext cx="460800" cy="3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F889779-1E13-2901-7B3B-7B781D2C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17730" y="3789780"/>
                <a:ext cx="49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14:cNvPr>
              <p14:cNvContentPartPr/>
              <p14:nvPr/>
            </p14:nvContentPartPr>
            <p14:xfrm>
              <a:off x="8016490" y="5333840"/>
              <a:ext cx="388080" cy="3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AE670B78-DA97-6AF3-9864-4F7980A964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98850" y="5297840"/>
                <a:ext cx="42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14:cNvPr>
              <p14:cNvContentPartPr/>
              <p14:nvPr/>
            </p14:nvContentPartPr>
            <p14:xfrm>
              <a:off x="8476930" y="5333840"/>
              <a:ext cx="416520" cy="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B9B292FA-0C86-C968-AE6F-4D4E8A98C8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58930" y="5297840"/>
                <a:ext cx="452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14:cNvPr>
              <p14:cNvContentPartPr/>
              <p14:nvPr/>
            </p14:nvContentPartPr>
            <p14:xfrm>
              <a:off x="8242210" y="5410520"/>
              <a:ext cx="470520" cy="9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812851B2-21DE-04DC-6AFB-9281F83B22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24210" y="5374880"/>
                <a:ext cx="50616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52D9-1213-5675-2328-12A61061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5B30-47E5-CAAD-7B1E-F73716D2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Objective</a:t>
            </a:r>
            <a:r>
              <a:rPr lang="en-GB" dirty="0"/>
              <a:t>: Reconstruct CT images from limited-angle sinograms using an </a:t>
            </a:r>
            <a:r>
              <a:rPr lang="en-GB" b="1" dirty="0"/>
              <a:t>unrolling method</a:t>
            </a:r>
            <a:r>
              <a:rPr lang="en-GB" dirty="0"/>
              <a:t> (Adler et al.) with a </a:t>
            </a:r>
            <a:r>
              <a:rPr lang="en-GB" b="1" dirty="0"/>
              <a:t>Residual U-Net</a:t>
            </a:r>
            <a:r>
              <a:rPr lang="en-GB" dirty="0"/>
              <a:t> architecture.</a:t>
            </a:r>
          </a:p>
          <a:p>
            <a:r>
              <a:rPr lang="en-GB" b="1" dirty="0"/>
              <a:t>Comparison</a:t>
            </a:r>
            <a:r>
              <a:rPr lang="en-GB" dirty="0"/>
              <a:t>: Evaluate the unrolling </a:t>
            </a:r>
            <a:r>
              <a:rPr lang="en-GB" b="1" dirty="0"/>
              <a:t>Plug-and-Play</a:t>
            </a:r>
            <a:r>
              <a:rPr lang="en-GB" dirty="0"/>
              <a:t> algorithm against a </a:t>
            </a:r>
            <a:r>
              <a:rPr lang="en-GB" b="1" dirty="0"/>
              <a:t>Total Variation (TV)</a:t>
            </a:r>
            <a:r>
              <a:rPr lang="en-GB" dirty="0"/>
              <a:t> model-based reconstruction.</a:t>
            </a:r>
          </a:p>
          <a:p>
            <a:r>
              <a:rPr lang="en-GB" b="1" dirty="0"/>
              <a:t>Dataset</a:t>
            </a:r>
            <a:r>
              <a:rPr lang="en-GB" dirty="0"/>
              <a:t>: </a:t>
            </a:r>
            <a:r>
              <a:rPr lang="en-GB" b="1" dirty="0"/>
              <a:t>Mayo Clinic CT Dataset</a:t>
            </a:r>
            <a:br>
              <a:rPr lang="en-GB" dirty="0"/>
            </a:br>
            <a:r>
              <a:rPr lang="en-GB" dirty="0"/>
              <a:t>Link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423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6741-E33F-8FC3-F509-6B84328C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Results</a:t>
            </a:r>
            <a:r>
              <a:rPr lang="en-US" dirty="0"/>
              <a:t> on a subset of the test set </a:t>
            </a:r>
            <a:endParaRPr lang="en-IT" dirty="0"/>
          </a:p>
        </p:txBody>
      </p:sp>
      <p:pic>
        <p:nvPicPr>
          <p:cNvPr id="10" name="Content Placeholder 9" descr="A table with numbers and lines&#10;&#10;AI-generated content may be incorrect.">
            <a:extLst>
              <a:ext uri="{FF2B5EF4-FFF2-40B4-BE49-F238E27FC236}">
                <a16:creationId xmlns:a16="http://schemas.microsoft.com/office/drawing/2014/main" id="{94D096F2-88F9-0214-7275-8F60DF65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84" y="1690688"/>
            <a:ext cx="11905632" cy="3926477"/>
          </a:xfrm>
        </p:spPr>
      </p:pic>
    </p:spTree>
    <p:extLst>
      <p:ext uri="{BB962C8B-B14F-4D97-AF65-F5344CB8AC3E}">
        <p14:creationId xmlns:p14="http://schemas.microsoft.com/office/powerpoint/2010/main" val="48338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C6BD-F8CC-C7D3-C8CF-9F3F655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851058C-E729-87A4-BB6E-D48DB30327EF}"/>
              </a:ext>
            </a:extLst>
          </p:cNvPr>
          <p:cNvSpPr txBox="1"/>
          <p:nvPr/>
        </p:nvSpPr>
        <p:spPr>
          <a:xfrm>
            <a:off x="838200" y="3521798"/>
            <a:ext cx="44852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TV regularization: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Sometimes achieved higher SSIM in small regions with respect to LPD → better local detail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0°–180° geometry, surprisingly competed closely with LPD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Outperformed LPD in all other metrics, except SSIM on single image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D24A721-2A54-DFCB-E223-B7EA97F3C891}"/>
              </a:ext>
            </a:extLst>
          </p:cNvPr>
          <p:cNvSpPr txBox="1"/>
          <p:nvPr/>
        </p:nvSpPr>
        <p:spPr>
          <a:xfrm>
            <a:off x="838200" y="2254312"/>
            <a:ext cx="5187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FBP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Worst</a:t>
            </a:r>
            <a:r>
              <a:rPr lang="it-IT" dirty="0"/>
              <a:t> performance overall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Very</a:t>
            </a:r>
            <a:r>
              <a:rPr lang="it-IT" dirty="0"/>
              <a:t> sensitive to </a:t>
            </a:r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4102276-B1FB-6C3A-29CA-951D94539105}"/>
              </a:ext>
            </a:extLst>
          </p:cNvPr>
          <p:cNvSpPr txBox="1"/>
          <p:nvPr/>
        </p:nvSpPr>
        <p:spPr>
          <a:xfrm>
            <a:off x="6096000" y="2367636"/>
            <a:ext cx="532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LPD:</a:t>
            </a:r>
          </a:p>
          <a:p>
            <a:pPr marL="285750" indent="-285750">
              <a:buFontTx/>
              <a:buChar char="-"/>
            </a:pPr>
            <a:r>
              <a:rPr lang="it-IT" dirty="0"/>
              <a:t>Best performer for ±15°, ±30° </a:t>
            </a:r>
            <a:r>
              <a:rPr lang="it-IT" dirty="0" err="1"/>
              <a:t>geometries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Robust to high noise levels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Outperforms TV on noisy images in the 0°–180° range when analyzing a subset of the test 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need longer training to fully exploit wide angular ranges (e.g., 0°–180°)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220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2CD9-4701-64C4-3AA0-E0FDE90C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C438-D31A-AB23-6891-32A4DD15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J. Adler and O. </a:t>
            </a:r>
            <a:r>
              <a:rPr lang="en-GB" dirty="0" err="1"/>
              <a:t>Öktem</a:t>
            </a:r>
            <a:r>
              <a:rPr lang="en-GB" dirty="0"/>
              <a:t>, "Learned Primal-Dual Reconstruction," in IEEE Transactions on Medical Imaging, vol. 37, no. 6, pp. 1322-1332, June 2018, </a:t>
            </a:r>
            <a:r>
              <a:rPr lang="en-GB" dirty="0" err="1"/>
              <a:t>doi</a:t>
            </a:r>
            <a:r>
              <a:rPr lang="en-GB" dirty="0"/>
              <a:t>: 10.1109/TMI.2018.2799231.</a:t>
            </a:r>
            <a:endParaRPr lang="en-I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91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B944-6BAE-EB0A-6958-9E9B432C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69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3676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2BD-0D18-D5BE-51F1-37046E9E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947"/>
          </a:xfrm>
        </p:spPr>
        <p:txBody>
          <a:bodyPr/>
          <a:lstStyle/>
          <a:p>
            <a:r>
              <a:rPr lang="en-IT" dirty="0"/>
              <a:t>Theory Introduction</a:t>
            </a:r>
          </a:p>
        </p:txBody>
      </p:sp>
      <p:pic>
        <p:nvPicPr>
          <p:cNvPr id="5" name="Content Placeholder 4" descr="A diagram of a rectangular object&#10;&#10;AI-generated content may be incorrect.">
            <a:extLst>
              <a:ext uri="{FF2B5EF4-FFF2-40B4-BE49-F238E27FC236}">
                <a16:creationId xmlns:a16="http://schemas.microsoft.com/office/drawing/2014/main" id="{5C421B60-8583-68FE-4C38-BA90F8545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1821974"/>
            <a:ext cx="3939540" cy="2652756"/>
          </a:xfrm>
        </p:spPr>
      </p:pic>
      <p:pic>
        <p:nvPicPr>
          <p:cNvPr id="7" name="Picture 6" descr="A diagram of a green triangle with blue lines and orange lines&#10;&#10;AI-generated content may be incorrect.">
            <a:extLst>
              <a:ext uri="{FF2B5EF4-FFF2-40B4-BE49-F238E27FC236}">
                <a16:creationId xmlns:a16="http://schemas.microsoft.com/office/drawing/2014/main" id="{4841DA7B-D175-8722-E053-76384AF0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491002"/>
            <a:ext cx="4013200" cy="3314700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745ED24B-E5C3-C39F-396D-D9CA9043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021036"/>
            <a:ext cx="2082800" cy="685800"/>
          </a:xfrm>
          <a:prstGeom prst="rect">
            <a:avLst/>
          </a:prstGeom>
        </p:spPr>
      </p:pic>
      <p:pic>
        <p:nvPicPr>
          <p:cNvPr id="15" name="Picture 14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0C4BAD92-F6F7-3A4D-6E45-1A6FC645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31" y="4941944"/>
            <a:ext cx="4838842" cy="8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8E5C-1519-772B-546B-4D61C7CA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IT" dirty="0"/>
              <a:t>Problem description</a:t>
            </a:r>
          </a:p>
        </p:txBody>
      </p:sp>
      <p:pic>
        <p:nvPicPr>
          <p:cNvPr id="5" name="Content Placeholder 4" descr="Diagram of a diagram&#10;&#10;AI-generated content may be incorrect.">
            <a:extLst>
              <a:ext uri="{FF2B5EF4-FFF2-40B4-BE49-F238E27FC236}">
                <a16:creationId xmlns:a16="http://schemas.microsoft.com/office/drawing/2014/main" id="{C3E5D2CC-594D-3D94-0B0F-DA8254A4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0393"/>
            <a:ext cx="9049261" cy="31957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3237B-C0BE-AFBA-7843-3CCD0642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77" y="5191157"/>
            <a:ext cx="5132583" cy="1119836"/>
          </a:xfrm>
          <a:prstGeom prst="rect">
            <a:avLst/>
          </a:prstGeom>
        </p:spPr>
      </p:pic>
      <p:pic>
        <p:nvPicPr>
          <p:cNvPr id="10" name="Picture 9" descr="A black rectangular object with text&#10;&#10;AI-generated content may be incorrect.">
            <a:extLst>
              <a:ext uri="{FF2B5EF4-FFF2-40B4-BE49-F238E27FC236}">
                <a16:creationId xmlns:a16="http://schemas.microsoft.com/office/drawing/2014/main" id="{997F732C-4228-64A2-37C2-BC7DA285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11" y="4662217"/>
            <a:ext cx="1810910" cy="1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C501-57C5-D194-0730-280203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48139-9379-EF91-60B9-C4542E2FF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We have compared 3 algorithms:</a:t>
            </a:r>
          </a:p>
          <a:p>
            <a:pPr marL="342900" indent="-342900">
              <a:buFontTx/>
              <a:buChar char="-"/>
            </a:pPr>
            <a:r>
              <a:rPr lang="en-IT" dirty="0"/>
              <a:t>Filtered Back Projection.</a:t>
            </a:r>
          </a:p>
          <a:p>
            <a:pPr marL="342900" indent="-342900">
              <a:buFontTx/>
              <a:buChar char="-"/>
            </a:pPr>
            <a:r>
              <a:rPr lang="en-GB" dirty="0"/>
              <a:t>Total Variation regularization. </a:t>
            </a:r>
          </a:p>
          <a:p>
            <a:pPr marL="342900" indent="-342900">
              <a:buFontTx/>
              <a:buChar char="-"/>
            </a:pPr>
            <a:r>
              <a:rPr lang="en-GB" dirty="0"/>
              <a:t>The unrolled method: </a:t>
            </a:r>
            <a:r>
              <a:rPr lang="en-IT" dirty="0"/>
              <a:t>Learned-Primal dual.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898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CEA2-8524-8356-C672-9162F66E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2A249-345C-9196-B259-38836204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/>
              <a:t>FBP (Filtered Back Projection)</a:t>
            </a:r>
            <a:r>
              <a:rPr lang="en-GB" dirty="0"/>
              <a:t> is a </a:t>
            </a:r>
            <a:r>
              <a:rPr lang="en-GB" b="1" dirty="0"/>
              <a:t>direct method</a:t>
            </a:r>
            <a:r>
              <a:rPr lang="en-GB" dirty="0"/>
              <a:t> for image reconstruction from sinograms (Radon projections).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</a:t>
            </a:r>
            <a:r>
              <a:rPr lang="el-GR" dirty="0"/>
              <a:t>θ​(</a:t>
            </a:r>
            <a:r>
              <a:rPr lang="en-GB" dirty="0"/>
              <a:t>r) is the </a:t>
            </a:r>
            <a:r>
              <a:rPr lang="en-GB" b="1" dirty="0"/>
              <a:t>Radon transform</a:t>
            </a:r>
            <a:r>
              <a:rPr lang="en-GB" dirty="0"/>
              <a:t> (i.e., projection at angle </a:t>
            </a:r>
            <a:r>
              <a:rPr lang="el-GR" dirty="0"/>
              <a:t>θ)</a:t>
            </a:r>
          </a:p>
          <a:p>
            <a:r>
              <a:rPr lang="en-GB" dirty="0"/>
              <a:t>F and F−1 are the Fourier and inverse Fourier transforms</a:t>
            </a:r>
          </a:p>
          <a:p>
            <a:r>
              <a:rPr lang="en-GB" dirty="0"/>
              <a:t>∣</a:t>
            </a:r>
            <a:r>
              <a:rPr lang="el-GR" dirty="0"/>
              <a:t>ω∣ </a:t>
            </a:r>
            <a:r>
              <a:rPr lang="en-GB" dirty="0"/>
              <a:t>is the </a:t>
            </a:r>
            <a:r>
              <a:rPr lang="en-GB" b="1" dirty="0"/>
              <a:t>ramp filter</a:t>
            </a:r>
            <a:r>
              <a:rPr lang="en-GB" dirty="0"/>
              <a:t> in the frequency domain (or other filters like Shepp–Logan, Hamming, etc.)</a:t>
            </a:r>
          </a:p>
          <a:p>
            <a:r>
              <a:rPr lang="en-GB" dirty="0"/>
              <a:t>This formula:</a:t>
            </a:r>
          </a:p>
          <a:p>
            <a:pPr lvl="1"/>
            <a:r>
              <a:rPr lang="en-GB" b="1" dirty="0"/>
              <a:t>Filters</a:t>
            </a:r>
            <a:r>
              <a:rPr lang="en-GB" dirty="0"/>
              <a:t> the sinogram in frequency domain (amplifying high-frequency components).</a:t>
            </a:r>
          </a:p>
          <a:p>
            <a:pPr lvl="1"/>
            <a:r>
              <a:rPr lang="en-GB" b="1" dirty="0"/>
              <a:t>Back-projects</a:t>
            </a:r>
            <a:r>
              <a:rPr lang="en-GB" dirty="0"/>
              <a:t> the filtered projections over the image domain.</a:t>
            </a:r>
          </a:p>
          <a:p>
            <a:r>
              <a:rPr lang="en-GB" dirty="0"/>
              <a:t>Fast and non-iterative, but sensitive to noise and artifacts.</a:t>
            </a:r>
          </a:p>
          <a:p>
            <a:endParaRPr lang="en-IT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326C94F-AFA9-CECC-646A-1755BAD6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34" y="2369930"/>
            <a:ext cx="7124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DCE9-E627-9062-A7DC-EEC4B555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FBP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A977-6B43-D5EA-D7D3-6DCB3D3E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Function used</a:t>
            </a:r>
            <a:r>
              <a:rPr lang="en-GB" dirty="0"/>
              <a:t>: </a:t>
            </a:r>
            <a:r>
              <a:rPr lang="en-GB" dirty="0" err="1"/>
              <a:t>skimage.transform.iradon</a:t>
            </a:r>
            <a:endParaRPr lang="en-GB" dirty="0"/>
          </a:p>
          <a:p>
            <a:r>
              <a:rPr lang="en-GB" b="1" dirty="0"/>
              <a:t>Input</a:t>
            </a:r>
            <a:r>
              <a:rPr lang="en-GB" dirty="0"/>
              <a:t>: sinogram</a:t>
            </a:r>
          </a:p>
          <a:p>
            <a:r>
              <a:rPr lang="en-GB" b="1" dirty="0"/>
              <a:t>Main parameters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theta = </a:t>
            </a:r>
            <a:r>
              <a:rPr lang="en-GB" dirty="0" err="1"/>
              <a:t>np.linspace</a:t>
            </a:r>
            <a:r>
              <a:rPr lang="en-GB" dirty="0"/>
              <a:t>(0., 180., max(</a:t>
            </a:r>
            <a:r>
              <a:rPr lang="en-GB" dirty="0" err="1"/>
              <a:t>img.shape</a:t>
            </a:r>
            <a:r>
              <a:rPr lang="en-GB" dirty="0"/>
              <a:t>), endpoint=False)</a:t>
            </a:r>
          </a:p>
          <a:p>
            <a:pPr lvl="1"/>
            <a:r>
              <a:rPr lang="en-GB" dirty="0" err="1"/>
              <a:t>filter_name</a:t>
            </a:r>
            <a:r>
              <a:rPr lang="en-GB" dirty="0"/>
              <a:t> = "ramp" </a:t>
            </a:r>
            <a:r>
              <a:rPr lang="en-GB" i="1" dirty="0"/>
              <a:t>(Ram-Lak filter)</a:t>
            </a:r>
            <a:endParaRPr lang="en-GB" dirty="0"/>
          </a:p>
          <a:p>
            <a:r>
              <a:rPr lang="en-GB" b="1" dirty="0"/>
              <a:t>Output</a:t>
            </a:r>
            <a:r>
              <a:rPr lang="en-GB" dirty="0"/>
              <a:t>: reconstructed image using inverse Radon transform.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1222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1308-871B-E50D-7539-BBD4B683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66719-2281-39CC-B298-F1C4FBC8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Enhance image reconstruction by preserving edges while removing noise.</a:t>
            </a:r>
          </a:p>
          <a:p>
            <a:r>
              <a:rPr lang="en-GB" dirty="0"/>
              <a:t>Total Variation is defined as the sum of gradient magnitudes: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Solves problems of the form:</a:t>
            </a:r>
            <a:endParaRPr lang="en-IT" dirty="0"/>
          </a:p>
        </p:txBody>
      </p:sp>
      <p:pic>
        <p:nvPicPr>
          <p:cNvPr id="5" name="Picture 4" descr="A math symbols with a plus and a plus&#10;&#10;AI-generated content may be incorrect.">
            <a:extLst>
              <a:ext uri="{FF2B5EF4-FFF2-40B4-BE49-F238E27FC236}">
                <a16:creationId xmlns:a16="http://schemas.microsoft.com/office/drawing/2014/main" id="{5C0B7BDA-9CA1-EA31-10F2-8B229336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666" y="5152887"/>
            <a:ext cx="5671733" cy="743088"/>
          </a:xfrm>
          <a:prstGeom prst="rect">
            <a:avLst/>
          </a:prstGeom>
        </p:spPr>
      </p:pic>
      <p:pic>
        <p:nvPicPr>
          <p:cNvPr id="9" name="Picture 8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46A53DA5-6342-D0EE-5608-A798F4AA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17" y="3429000"/>
            <a:ext cx="2552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B15D-568D-078C-F258-18E8FDB2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TV -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8BD8-139C-5A0F-7F6B-36F09E4D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Optimization Algorithm</a:t>
            </a:r>
            <a:r>
              <a:rPr lang="en-GB" dirty="0"/>
              <a:t>: ISTA (Iterative Shrinkage-Thresholding Algorithm)</a:t>
            </a:r>
          </a:p>
          <a:p>
            <a:r>
              <a:rPr lang="en-GB" b="1" dirty="0"/>
              <a:t>Step Size (Learning Rate)</a:t>
            </a:r>
            <a:r>
              <a:rPr lang="en-GB" dirty="0"/>
              <a:t>: </a:t>
            </a:r>
            <a:r>
              <a:rPr lang="en-GB" dirty="0" err="1"/>
              <a:t>step_size</a:t>
            </a:r>
            <a:r>
              <a:rPr lang="en-GB" dirty="0"/>
              <a:t> = 0.005</a:t>
            </a:r>
          </a:p>
          <a:p>
            <a:r>
              <a:rPr lang="en-GB" b="1" dirty="0"/>
              <a:t>Regularization Weight</a:t>
            </a:r>
            <a:r>
              <a:rPr lang="en-GB" dirty="0"/>
              <a:t>: </a:t>
            </a:r>
            <a:r>
              <a:rPr lang="en-GB" dirty="0" err="1"/>
              <a:t>lambda_tv</a:t>
            </a:r>
            <a:r>
              <a:rPr lang="en-GB" dirty="0"/>
              <a:t> = 0.05 </a:t>
            </a:r>
            <a:r>
              <a:rPr lang="en-GB" i="1" dirty="0"/>
              <a:t>(tuned for balance between </a:t>
            </a:r>
            <a:r>
              <a:rPr lang="en-GB" dirty="0"/>
              <a:t>data fidelity and smoothness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Proximal Operator</a:t>
            </a:r>
            <a:r>
              <a:rPr lang="en-GB" dirty="0"/>
              <a:t>: </a:t>
            </a:r>
            <a:r>
              <a:rPr lang="en-GB" dirty="0" err="1"/>
              <a:t>tv_proximal_operator</a:t>
            </a:r>
            <a:r>
              <a:rPr lang="en-GB" dirty="0"/>
              <a:t>(update, weight=</a:t>
            </a:r>
            <a:r>
              <a:rPr lang="en-GB" dirty="0" err="1"/>
              <a:t>lambda_tv</a:t>
            </a:r>
            <a:r>
              <a:rPr lang="en-GB" dirty="0"/>
              <a:t> * </a:t>
            </a:r>
            <a:r>
              <a:rPr lang="en-GB" dirty="0" err="1"/>
              <a:t>step_size</a:t>
            </a:r>
            <a:r>
              <a:rPr lang="en-GB" dirty="0"/>
              <a:t>) </a:t>
            </a:r>
            <a:r>
              <a:rPr lang="en-GB" i="1" dirty="0"/>
              <a:t>(uses </a:t>
            </a:r>
            <a:r>
              <a:rPr lang="en-GB" i="1" dirty="0" err="1"/>
              <a:t>Chambolle's</a:t>
            </a:r>
            <a:r>
              <a:rPr lang="en-GB" i="1" dirty="0"/>
              <a:t> method from </a:t>
            </a:r>
            <a:r>
              <a:rPr lang="en-GB" i="1" dirty="0" err="1"/>
              <a:t>skimage.restoration.denoise_tv_chambolle</a:t>
            </a:r>
            <a:r>
              <a:rPr lang="en-GB" i="1" dirty="0"/>
              <a:t>)</a:t>
            </a:r>
            <a:endParaRPr lang="en-GB" dirty="0"/>
          </a:p>
          <a:p>
            <a:r>
              <a:rPr lang="en-GB" b="1" dirty="0"/>
              <a:t>Number of Iterations</a:t>
            </a:r>
            <a:r>
              <a:rPr lang="en-GB" dirty="0"/>
              <a:t>: </a:t>
            </a:r>
            <a:r>
              <a:rPr lang="en-GB" dirty="0" err="1"/>
              <a:t>num_iterations</a:t>
            </a:r>
            <a:r>
              <a:rPr lang="en-GB" dirty="0"/>
              <a:t> = 100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92041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767</Words>
  <Application>Microsoft Macintosh PowerPoint</Application>
  <PresentationFormat>Widescreen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Google Sans Text</vt:lpstr>
      <vt:lpstr>Office Theme</vt:lpstr>
      <vt:lpstr>Unrolling algorithms for tomography of limited angles</vt:lpstr>
      <vt:lpstr>Project description</vt:lpstr>
      <vt:lpstr>Theory Introduction</vt:lpstr>
      <vt:lpstr>Problem description</vt:lpstr>
      <vt:lpstr>Methodology</vt:lpstr>
      <vt:lpstr>FBP - Theory</vt:lpstr>
      <vt:lpstr>FBP - Implementation</vt:lpstr>
      <vt:lpstr>TV - Theory</vt:lpstr>
      <vt:lpstr>TV - Implementation</vt:lpstr>
      <vt:lpstr>LPD - Theory</vt:lpstr>
      <vt:lpstr>LPD - Implementation</vt:lpstr>
      <vt:lpstr>LPD DESIGN</vt:lpstr>
      <vt:lpstr>Introducing the 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on a subset of the test set </vt:lpstr>
      <vt:lpstr>Conclusions</vt:lpstr>
      <vt:lpstr>Bibliography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Matteo Fontana</cp:lastModifiedBy>
  <cp:revision>15</cp:revision>
  <dcterms:created xsi:type="dcterms:W3CDTF">2025-05-15T08:55:53Z</dcterms:created>
  <dcterms:modified xsi:type="dcterms:W3CDTF">2025-05-17T17:05:37Z</dcterms:modified>
</cp:coreProperties>
</file>